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64" r:id="rId3"/>
    <p:sldId id="266" r:id="rId4"/>
    <p:sldId id="272" r:id="rId5"/>
    <p:sldId id="265" r:id="rId6"/>
    <p:sldId id="267" r:id="rId7"/>
    <p:sldId id="268" r:id="rId8"/>
    <p:sldId id="269" r:id="rId9"/>
    <p:sldId id="270" r:id="rId10"/>
    <p:sldId id="271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6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89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0D9014-ADD1-4933-947B-067655CBFE13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21058E-FFA4-4895-8E43-A59CAD05CAC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Principle 1: No action taken…should change data which may subsequently be relied upon in court. </a:t>
          </a:r>
          <a:endParaRPr lang="en-US"/>
        </a:p>
      </dgm:t>
    </dgm:pt>
    <dgm:pt modelId="{21AB341F-0C4F-46EA-B59D-1A0E3DECFCF7}" type="parTrans" cxnId="{B9A2F666-7243-4497-B559-B6E9814BEBA4}">
      <dgm:prSet/>
      <dgm:spPr/>
      <dgm:t>
        <a:bodyPr/>
        <a:lstStyle/>
        <a:p>
          <a:endParaRPr lang="en-US"/>
        </a:p>
      </dgm:t>
    </dgm:pt>
    <dgm:pt modelId="{B4D50FAE-15FA-455B-9B2A-1CD7DD30A305}" type="sibTrans" cxnId="{B9A2F666-7243-4497-B559-B6E9814BEBA4}">
      <dgm:prSet/>
      <dgm:spPr/>
      <dgm:t>
        <a:bodyPr/>
        <a:lstStyle/>
        <a:p>
          <a:endParaRPr lang="en-US"/>
        </a:p>
      </dgm:t>
    </dgm:pt>
    <dgm:pt modelId="{AEEEC98F-AC0D-40CA-A8C2-D8430E78B54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Principle 2: If data needs to be changed, the person doing so must be competent to do so and be able to give evidence explaining the relevance and the implications of their actions. </a:t>
          </a:r>
          <a:endParaRPr lang="en-US"/>
        </a:p>
      </dgm:t>
    </dgm:pt>
    <dgm:pt modelId="{BF7965A1-49AA-4D6D-B214-B4617D0F7732}" type="parTrans" cxnId="{4AC3B701-F489-4DF8-90FF-B4787E88B35D}">
      <dgm:prSet/>
      <dgm:spPr/>
      <dgm:t>
        <a:bodyPr/>
        <a:lstStyle/>
        <a:p>
          <a:endParaRPr lang="en-US"/>
        </a:p>
      </dgm:t>
    </dgm:pt>
    <dgm:pt modelId="{E9FD60E0-EECD-490D-B41A-F82BE8247E6A}" type="sibTrans" cxnId="{4AC3B701-F489-4DF8-90FF-B4787E88B35D}">
      <dgm:prSet/>
      <dgm:spPr/>
      <dgm:t>
        <a:bodyPr/>
        <a:lstStyle/>
        <a:p>
          <a:endParaRPr lang="en-US"/>
        </a:p>
      </dgm:t>
    </dgm:pt>
    <dgm:pt modelId="{5D69AE1D-7D11-4D62-8965-38ED069FC03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Principle 3: An audit trail or other record of all processes applied should be created and preserved. An independent third party should be able to examine those processes and achieve the same result. </a:t>
          </a:r>
          <a:endParaRPr lang="en-US"/>
        </a:p>
      </dgm:t>
    </dgm:pt>
    <dgm:pt modelId="{0DACABDB-B30B-4833-BDCC-650AB264388C}" type="parTrans" cxnId="{4AAB0952-00A2-4318-859E-DE7074A26F4F}">
      <dgm:prSet/>
      <dgm:spPr/>
      <dgm:t>
        <a:bodyPr/>
        <a:lstStyle/>
        <a:p>
          <a:endParaRPr lang="en-US"/>
        </a:p>
      </dgm:t>
    </dgm:pt>
    <dgm:pt modelId="{52C7513A-AB56-4028-A302-433FE7C8C4DB}" type="sibTrans" cxnId="{4AAB0952-00A2-4318-859E-DE7074A26F4F}">
      <dgm:prSet/>
      <dgm:spPr/>
      <dgm:t>
        <a:bodyPr/>
        <a:lstStyle/>
        <a:p>
          <a:endParaRPr lang="en-US"/>
        </a:p>
      </dgm:t>
    </dgm:pt>
    <dgm:pt modelId="{B7947629-8127-4D12-89FE-E57BE296383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Principle 4: The person in charge of the investigation has overall responsibility for ensuring that the law and these principles are adhered to.</a:t>
          </a:r>
          <a:endParaRPr lang="en-US"/>
        </a:p>
      </dgm:t>
    </dgm:pt>
    <dgm:pt modelId="{23FB6657-DA6A-42B2-9840-015FCD491349}" type="parTrans" cxnId="{AAAD2C05-46DA-4400-845B-3017D6504A2D}">
      <dgm:prSet/>
      <dgm:spPr/>
      <dgm:t>
        <a:bodyPr/>
        <a:lstStyle/>
        <a:p>
          <a:endParaRPr lang="en-US"/>
        </a:p>
      </dgm:t>
    </dgm:pt>
    <dgm:pt modelId="{A3D850D7-4488-4D8D-BDAA-9E047ADAC922}" type="sibTrans" cxnId="{AAAD2C05-46DA-4400-845B-3017D6504A2D}">
      <dgm:prSet/>
      <dgm:spPr/>
      <dgm:t>
        <a:bodyPr/>
        <a:lstStyle/>
        <a:p>
          <a:endParaRPr lang="en-US"/>
        </a:p>
      </dgm:t>
    </dgm:pt>
    <dgm:pt modelId="{DB25CC29-0AE7-4906-8583-C8739784C303}" type="pres">
      <dgm:prSet presAssocID="{120D9014-ADD1-4933-947B-067655CBFE13}" presName="root" presStyleCnt="0">
        <dgm:presLayoutVars>
          <dgm:dir/>
          <dgm:resizeHandles val="exact"/>
        </dgm:presLayoutVars>
      </dgm:prSet>
      <dgm:spPr/>
    </dgm:pt>
    <dgm:pt modelId="{589EDC0C-A831-4670-B3A6-D61785D3EA26}" type="pres">
      <dgm:prSet presAssocID="{E121058E-FFA4-4895-8E43-A59CAD05CAC0}" presName="compNode" presStyleCnt="0"/>
      <dgm:spPr/>
    </dgm:pt>
    <dgm:pt modelId="{D3C27800-4D8B-4F98-AC81-B15F93676BE2}" type="pres">
      <dgm:prSet presAssocID="{E121058E-FFA4-4895-8E43-A59CAD05CAC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D8BD4652-2E0C-45CB-8474-3676F010DD9B}" type="pres">
      <dgm:prSet presAssocID="{E121058E-FFA4-4895-8E43-A59CAD05CAC0}" presName="spaceRect" presStyleCnt="0"/>
      <dgm:spPr/>
    </dgm:pt>
    <dgm:pt modelId="{81B86E3A-BC01-4016-AA4E-C0B12E805590}" type="pres">
      <dgm:prSet presAssocID="{E121058E-FFA4-4895-8E43-A59CAD05CAC0}" presName="textRect" presStyleLbl="revTx" presStyleIdx="0" presStyleCnt="4">
        <dgm:presLayoutVars>
          <dgm:chMax val="1"/>
          <dgm:chPref val="1"/>
        </dgm:presLayoutVars>
      </dgm:prSet>
      <dgm:spPr/>
    </dgm:pt>
    <dgm:pt modelId="{D3500D93-D51F-402A-9D3F-37B7BCB305EB}" type="pres">
      <dgm:prSet presAssocID="{B4D50FAE-15FA-455B-9B2A-1CD7DD30A305}" presName="sibTrans" presStyleCnt="0"/>
      <dgm:spPr/>
    </dgm:pt>
    <dgm:pt modelId="{6B3FCAB5-BB6D-4772-9C30-9669FCB3EA3C}" type="pres">
      <dgm:prSet presAssocID="{AEEEC98F-AC0D-40CA-A8C2-D8430E78B542}" presName="compNode" presStyleCnt="0"/>
      <dgm:spPr/>
    </dgm:pt>
    <dgm:pt modelId="{F96AB26B-EAA8-4438-B7C6-767D3B2A016D}" type="pres">
      <dgm:prSet presAssocID="{AEEEC98F-AC0D-40CA-A8C2-D8430E78B54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FF64318-E9D0-42E8-B93E-A6EFBFA64F36}" type="pres">
      <dgm:prSet presAssocID="{AEEEC98F-AC0D-40CA-A8C2-D8430E78B542}" presName="spaceRect" presStyleCnt="0"/>
      <dgm:spPr/>
    </dgm:pt>
    <dgm:pt modelId="{4CF7466D-46FA-4181-A152-79E4D671756F}" type="pres">
      <dgm:prSet presAssocID="{AEEEC98F-AC0D-40CA-A8C2-D8430E78B542}" presName="textRect" presStyleLbl="revTx" presStyleIdx="1" presStyleCnt="4">
        <dgm:presLayoutVars>
          <dgm:chMax val="1"/>
          <dgm:chPref val="1"/>
        </dgm:presLayoutVars>
      </dgm:prSet>
      <dgm:spPr/>
    </dgm:pt>
    <dgm:pt modelId="{BBA99DB4-B91F-401A-A531-6C6E86A84AAE}" type="pres">
      <dgm:prSet presAssocID="{E9FD60E0-EECD-490D-B41A-F82BE8247E6A}" presName="sibTrans" presStyleCnt="0"/>
      <dgm:spPr/>
    </dgm:pt>
    <dgm:pt modelId="{ED3B1BC0-CFDB-4A96-B01B-B4D02F605908}" type="pres">
      <dgm:prSet presAssocID="{5D69AE1D-7D11-4D62-8965-38ED069FC031}" presName="compNode" presStyleCnt="0"/>
      <dgm:spPr/>
    </dgm:pt>
    <dgm:pt modelId="{3E202214-453D-4E47-A433-B645BC0C5805}" type="pres">
      <dgm:prSet presAssocID="{5D69AE1D-7D11-4D62-8965-38ED069FC03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55EBCE8-8361-4FA4-B3B7-6939097EEC01}" type="pres">
      <dgm:prSet presAssocID="{5D69AE1D-7D11-4D62-8965-38ED069FC031}" presName="spaceRect" presStyleCnt="0"/>
      <dgm:spPr/>
    </dgm:pt>
    <dgm:pt modelId="{FEB63681-F60F-4EAC-8DFF-8F2555FAA8DD}" type="pres">
      <dgm:prSet presAssocID="{5D69AE1D-7D11-4D62-8965-38ED069FC031}" presName="textRect" presStyleLbl="revTx" presStyleIdx="2" presStyleCnt="4">
        <dgm:presLayoutVars>
          <dgm:chMax val="1"/>
          <dgm:chPref val="1"/>
        </dgm:presLayoutVars>
      </dgm:prSet>
      <dgm:spPr/>
    </dgm:pt>
    <dgm:pt modelId="{B2A2600A-E676-4A41-9400-ACDF7296145A}" type="pres">
      <dgm:prSet presAssocID="{52C7513A-AB56-4028-A302-433FE7C8C4DB}" presName="sibTrans" presStyleCnt="0"/>
      <dgm:spPr/>
    </dgm:pt>
    <dgm:pt modelId="{90D32199-B7F4-483B-AB7D-9715A8CB2AF9}" type="pres">
      <dgm:prSet presAssocID="{B7947629-8127-4D12-89FE-E57BE2963832}" presName="compNode" presStyleCnt="0"/>
      <dgm:spPr/>
    </dgm:pt>
    <dgm:pt modelId="{3E782B1A-BC00-40A2-A082-32E24D44104F}" type="pres">
      <dgm:prSet presAssocID="{B7947629-8127-4D12-89FE-E57BE296383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6C4CFBD9-FBC4-4EFF-A529-2985B0751AE7}" type="pres">
      <dgm:prSet presAssocID="{B7947629-8127-4D12-89FE-E57BE2963832}" presName="spaceRect" presStyleCnt="0"/>
      <dgm:spPr/>
    </dgm:pt>
    <dgm:pt modelId="{147BFABD-CDDF-4EA3-86AD-14EF7861B1D6}" type="pres">
      <dgm:prSet presAssocID="{B7947629-8127-4D12-89FE-E57BE296383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4AC3B701-F489-4DF8-90FF-B4787E88B35D}" srcId="{120D9014-ADD1-4933-947B-067655CBFE13}" destId="{AEEEC98F-AC0D-40CA-A8C2-D8430E78B542}" srcOrd="1" destOrd="0" parTransId="{BF7965A1-49AA-4D6D-B214-B4617D0F7732}" sibTransId="{E9FD60E0-EECD-490D-B41A-F82BE8247E6A}"/>
    <dgm:cxn modelId="{AAAD2C05-46DA-4400-845B-3017D6504A2D}" srcId="{120D9014-ADD1-4933-947B-067655CBFE13}" destId="{B7947629-8127-4D12-89FE-E57BE2963832}" srcOrd="3" destOrd="0" parTransId="{23FB6657-DA6A-42B2-9840-015FCD491349}" sibTransId="{A3D850D7-4488-4D8D-BDAA-9E047ADAC922}"/>
    <dgm:cxn modelId="{B9A2F666-7243-4497-B559-B6E9814BEBA4}" srcId="{120D9014-ADD1-4933-947B-067655CBFE13}" destId="{E121058E-FFA4-4895-8E43-A59CAD05CAC0}" srcOrd="0" destOrd="0" parTransId="{21AB341F-0C4F-46EA-B59D-1A0E3DECFCF7}" sibTransId="{B4D50FAE-15FA-455B-9B2A-1CD7DD30A305}"/>
    <dgm:cxn modelId="{F8655868-FF9F-43E5-A503-505A0129BC79}" type="presOf" srcId="{B7947629-8127-4D12-89FE-E57BE2963832}" destId="{147BFABD-CDDF-4EA3-86AD-14EF7861B1D6}" srcOrd="0" destOrd="0" presId="urn:microsoft.com/office/officeart/2018/2/layout/IconLabelList"/>
    <dgm:cxn modelId="{4AAB0952-00A2-4318-859E-DE7074A26F4F}" srcId="{120D9014-ADD1-4933-947B-067655CBFE13}" destId="{5D69AE1D-7D11-4D62-8965-38ED069FC031}" srcOrd="2" destOrd="0" parTransId="{0DACABDB-B30B-4833-BDCC-650AB264388C}" sibTransId="{52C7513A-AB56-4028-A302-433FE7C8C4DB}"/>
    <dgm:cxn modelId="{6886329A-586D-4544-99AF-5E41FA4CC7C1}" type="presOf" srcId="{5D69AE1D-7D11-4D62-8965-38ED069FC031}" destId="{FEB63681-F60F-4EAC-8DFF-8F2555FAA8DD}" srcOrd="0" destOrd="0" presId="urn:microsoft.com/office/officeart/2018/2/layout/IconLabelList"/>
    <dgm:cxn modelId="{BCD303A2-5ACF-4340-BB7F-0DB0F8784E20}" type="presOf" srcId="{E121058E-FFA4-4895-8E43-A59CAD05CAC0}" destId="{81B86E3A-BC01-4016-AA4E-C0B12E805590}" srcOrd="0" destOrd="0" presId="urn:microsoft.com/office/officeart/2018/2/layout/IconLabelList"/>
    <dgm:cxn modelId="{12BB77C2-ABAB-46C4-9A80-D7AA21B382D1}" type="presOf" srcId="{AEEEC98F-AC0D-40CA-A8C2-D8430E78B542}" destId="{4CF7466D-46FA-4181-A152-79E4D671756F}" srcOrd="0" destOrd="0" presId="urn:microsoft.com/office/officeart/2018/2/layout/IconLabelList"/>
    <dgm:cxn modelId="{CA38BCFB-AE21-413D-8D95-7AF7484F1F36}" type="presOf" srcId="{120D9014-ADD1-4933-947B-067655CBFE13}" destId="{DB25CC29-0AE7-4906-8583-C8739784C303}" srcOrd="0" destOrd="0" presId="urn:microsoft.com/office/officeart/2018/2/layout/IconLabelList"/>
    <dgm:cxn modelId="{412B35B5-BFDA-4E8D-8280-769761145B46}" type="presParOf" srcId="{DB25CC29-0AE7-4906-8583-C8739784C303}" destId="{589EDC0C-A831-4670-B3A6-D61785D3EA26}" srcOrd="0" destOrd="0" presId="urn:microsoft.com/office/officeart/2018/2/layout/IconLabelList"/>
    <dgm:cxn modelId="{5475F390-5DA7-49AA-AAC7-27CE122CFFDD}" type="presParOf" srcId="{589EDC0C-A831-4670-B3A6-D61785D3EA26}" destId="{D3C27800-4D8B-4F98-AC81-B15F93676BE2}" srcOrd="0" destOrd="0" presId="urn:microsoft.com/office/officeart/2018/2/layout/IconLabelList"/>
    <dgm:cxn modelId="{387EDA75-5D5D-4E10-8A7D-912AEB65EAC1}" type="presParOf" srcId="{589EDC0C-A831-4670-B3A6-D61785D3EA26}" destId="{D8BD4652-2E0C-45CB-8474-3676F010DD9B}" srcOrd="1" destOrd="0" presId="urn:microsoft.com/office/officeart/2018/2/layout/IconLabelList"/>
    <dgm:cxn modelId="{C2642A6B-0AAE-4458-A92B-DFF6FD62381D}" type="presParOf" srcId="{589EDC0C-A831-4670-B3A6-D61785D3EA26}" destId="{81B86E3A-BC01-4016-AA4E-C0B12E805590}" srcOrd="2" destOrd="0" presId="urn:microsoft.com/office/officeart/2018/2/layout/IconLabelList"/>
    <dgm:cxn modelId="{E4DD81A8-9B89-4394-B058-02D4D95FF9AB}" type="presParOf" srcId="{DB25CC29-0AE7-4906-8583-C8739784C303}" destId="{D3500D93-D51F-402A-9D3F-37B7BCB305EB}" srcOrd="1" destOrd="0" presId="urn:microsoft.com/office/officeart/2018/2/layout/IconLabelList"/>
    <dgm:cxn modelId="{7460312D-6B6E-431C-942B-BF4DEB85AD05}" type="presParOf" srcId="{DB25CC29-0AE7-4906-8583-C8739784C303}" destId="{6B3FCAB5-BB6D-4772-9C30-9669FCB3EA3C}" srcOrd="2" destOrd="0" presId="urn:microsoft.com/office/officeart/2018/2/layout/IconLabelList"/>
    <dgm:cxn modelId="{A24773DE-0564-45E4-8D0C-6409DD343E40}" type="presParOf" srcId="{6B3FCAB5-BB6D-4772-9C30-9669FCB3EA3C}" destId="{F96AB26B-EAA8-4438-B7C6-767D3B2A016D}" srcOrd="0" destOrd="0" presId="urn:microsoft.com/office/officeart/2018/2/layout/IconLabelList"/>
    <dgm:cxn modelId="{4098731D-4DF0-4FAE-B0A6-2B69BBF47136}" type="presParOf" srcId="{6B3FCAB5-BB6D-4772-9C30-9669FCB3EA3C}" destId="{9FF64318-E9D0-42E8-B93E-A6EFBFA64F36}" srcOrd="1" destOrd="0" presId="urn:microsoft.com/office/officeart/2018/2/layout/IconLabelList"/>
    <dgm:cxn modelId="{F95C10B9-A616-4E0C-AD34-D3A279CE801A}" type="presParOf" srcId="{6B3FCAB5-BB6D-4772-9C30-9669FCB3EA3C}" destId="{4CF7466D-46FA-4181-A152-79E4D671756F}" srcOrd="2" destOrd="0" presId="urn:microsoft.com/office/officeart/2018/2/layout/IconLabelList"/>
    <dgm:cxn modelId="{DF8A852E-CE54-4B78-B14F-08CA46629EC3}" type="presParOf" srcId="{DB25CC29-0AE7-4906-8583-C8739784C303}" destId="{BBA99DB4-B91F-401A-A531-6C6E86A84AAE}" srcOrd="3" destOrd="0" presId="urn:microsoft.com/office/officeart/2018/2/layout/IconLabelList"/>
    <dgm:cxn modelId="{5EF4DFC6-748B-43B3-B0D2-0FF53A278DCA}" type="presParOf" srcId="{DB25CC29-0AE7-4906-8583-C8739784C303}" destId="{ED3B1BC0-CFDB-4A96-B01B-B4D02F605908}" srcOrd="4" destOrd="0" presId="urn:microsoft.com/office/officeart/2018/2/layout/IconLabelList"/>
    <dgm:cxn modelId="{1D52CAD2-1F2B-43A5-9A26-1CFFDE686E4E}" type="presParOf" srcId="{ED3B1BC0-CFDB-4A96-B01B-B4D02F605908}" destId="{3E202214-453D-4E47-A433-B645BC0C5805}" srcOrd="0" destOrd="0" presId="urn:microsoft.com/office/officeart/2018/2/layout/IconLabelList"/>
    <dgm:cxn modelId="{1F90CB97-FE63-4F48-A100-86961B472541}" type="presParOf" srcId="{ED3B1BC0-CFDB-4A96-B01B-B4D02F605908}" destId="{055EBCE8-8361-4FA4-B3B7-6939097EEC01}" srcOrd="1" destOrd="0" presId="urn:microsoft.com/office/officeart/2018/2/layout/IconLabelList"/>
    <dgm:cxn modelId="{D49F408B-BCEA-43B4-8F12-C179CD9F3BAD}" type="presParOf" srcId="{ED3B1BC0-CFDB-4A96-B01B-B4D02F605908}" destId="{FEB63681-F60F-4EAC-8DFF-8F2555FAA8DD}" srcOrd="2" destOrd="0" presId="urn:microsoft.com/office/officeart/2018/2/layout/IconLabelList"/>
    <dgm:cxn modelId="{21814075-DD6E-4DCB-A8AC-F8EAF09E3445}" type="presParOf" srcId="{DB25CC29-0AE7-4906-8583-C8739784C303}" destId="{B2A2600A-E676-4A41-9400-ACDF7296145A}" srcOrd="5" destOrd="0" presId="urn:microsoft.com/office/officeart/2018/2/layout/IconLabelList"/>
    <dgm:cxn modelId="{EE217DCE-6BA9-4EBE-8871-6B4FD3DC39CA}" type="presParOf" srcId="{DB25CC29-0AE7-4906-8583-C8739784C303}" destId="{90D32199-B7F4-483B-AB7D-9715A8CB2AF9}" srcOrd="6" destOrd="0" presId="urn:microsoft.com/office/officeart/2018/2/layout/IconLabelList"/>
    <dgm:cxn modelId="{0AAFF0B1-7757-4D95-B14C-1AB64B5B4E05}" type="presParOf" srcId="{90D32199-B7F4-483B-AB7D-9715A8CB2AF9}" destId="{3E782B1A-BC00-40A2-A082-32E24D44104F}" srcOrd="0" destOrd="0" presId="urn:microsoft.com/office/officeart/2018/2/layout/IconLabelList"/>
    <dgm:cxn modelId="{E9329EFA-D076-4A38-A3F8-01156D3F3D7E}" type="presParOf" srcId="{90D32199-B7F4-483B-AB7D-9715A8CB2AF9}" destId="{6C4CFBD9-FBC4-4EFF-A529-2985B0751AE7}" srcOrd="1" destOrd="0" presId="urn:microsoft.com/office/officeart/2018/2/layout/IconLabelList"/>
    <dgm:cxn modelId="{70436062-A07F-42E1-A63D-BFBA47BF1DFD}" type="presParOf" srcId="{90D32199-B7F4-483B-AB7D-9715A8CB2AF9}" destId="{147BFABD-CDDF-4EA3-86AD-14EF7861B1D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27800-4D8B-4F98-AC81-B15F93676BE2}">
      <dsp:nvSpPr>
        <dsp:cNvPr id="0" name=""/>
        <dsp:cNvSpPr/>
      </dsp:nvSpPr>
      <dsp:spPr>
        <a:xfrm>
          <a:off x="1570622" y="277199"/>
          <a:ext cx="784687" cy="7846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86E3A-BC01-4016-AA4E-C0B12E805590}">
      <dsp:nvSpPr>
        <dsp:cNvPr id="0" name=""/>
        <dsp:cNvSpPr/>
      </dsp:nvSpPr>
      <dsp:spPr>
        <a:xfrm>
          <a:off x="1091091" y="1408090"/>
          <a:ext cx="1743750" cy="117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Principle 1: No action taken…should change data which may subsequently be relied upon in court. </a:t>
          </a:r>
          <a:endParaRPr lang="en-US" sz="1100" kern="1200"/>
        </a:p>
      </dsp:txBody>
      <dsp:txXfrm>
        <a:off x="1091091" y="1408090"/>
        <a:ext cx="1743750" cy="1177031"/>
      </dsp:txXfrm>
    </dsp:sp>
    <dsp:sp modelId="{F96AB26B-EAA8-4438-B7C6-767D3B2A016D}">
      <dsp:nvSpPr>
        <dsp:cNvPr id="0" name=""/>
        <dsp:cNvSpPr/>
      </dsp:nvSpPr>
      <dsp:spPr>
        <a:xfrm>
          <a:off x="3619529" y="277199"/>
          <a:ext cx="784687" cy="7846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7466D-46FA-4181-A152-79E4D671756F}">
      <dsp:nvSpPr>
        <dsp:cNvPr id="0" name=""/>
        <dsp:cNvSpPr/>
      </dsp:nvSpPr>
      <dsp:spPr>
        <a:xfrm>
          <a:off x="3139997" y="1408090"/>
          <a:ext cx="1743750" cy="117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Principle 2: If data needs to be changed, the person doing so must be competent to do so and be able to give evidence explaining the relevance and the implications of their actions. </a:t>
          </a:r>
          <a:endParaRPr lang="en-US" sz="1100" kern="1200"/>
        </a:p>
      </dsp:txBody>
      <dsp:txXfrm>
        <a:off x="3139997" y="1408090"/>
        <a:ext cx="1743750" cy="1177031"/>
      </dsp:txXfrm>
    </dsp:sp>
    <dsp:sp modelId="{3E202214-453D-4E47-A433-B645BC0C5805}">
      <dsp:nvSpPr>
        <dsp:cNvPr id="0" name=""/>
        <dsp:cNvSpPr/>
      </dsp:nvSpPr>
      <dsp:spPr>
        <a:xfrm>
          <a:off x="5668435" y="277199"/>
          <a:ext cx="784687" cy="7846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63681-F60F-4EAC-8DFF-8F2555FAA8DD}">
      <dsp:nvSpPr>
        <dsp:cNvPr id="0" name=""/>
        <dsp:cNvSpPr/>
      </dsp:nvSpPr>
      <dsp:spPr>
        <a:xfrm>
          <a:off x="5188904" y="1408090"/>
          <a:ext cx="1743750" cy="117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Principle 3: An audit trail or other record of all processes applied should be created and preserved. An independent third party should be able to examine those processes and achieve the same result. </a:t>
          </a:r>
          <a:endParaRPr lang="en-US" sz="1100" kern="1200"/>
        </a:p>
      </dsp:txBody>
      <dsp:txXfrm>
        <a:off x="5188904" y="1408090"/>
        <a:ext cx="1743750" cy="1177031"/>
      </dsp:txXfrm>
    </dsp:sp>
    <dsp:sp modelId="{3E782B1A-BC00-40A2-A082-32E24D44104F}">
      <dsp:nvSpPr>
        <dsp:cNvPr id="0" name=""/>
        <dsp:cNvSpPr/>
      </dsp:nvSpPr>
      <dsp:spPr>
        <a:xfrm>
          <a:off x="7717341" y="277199"/>
          <a:ext cx="784687" cy="7846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BFABD-CDDF-4EA3-86AD-14EF7861B1D6}">
      <dsp:nvSpPr>
        <dsp:cNvPr id="0" name=""/>
        <dsp:cNvSpPr/>
      </dsp:nvSpPr>
      <dsp:spPr>
        <a:xfrm>
          <a:off x="7237810" y="1408090"/>
          <a:ext cx="1743750" cy="1177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Principle 4: The person in charge of the investigation has overall responsibility for ensuring that the law and these principles are adhered to.</a:t>
          </a:r>
          <a:endParaRPr lang="en-US" sz="1100" kern="1200"/>
        </a:p>
      </dsp:txBody>
      <dsp:txXfrm>
        <a:off x="7237810" y="1408090"/>
        <a:ext cx="1743750" cy="1177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0545F-91EE-40BC-B08C-EB0D11443CD8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E77A6-A338-4210-B44B-99B68F0C6F2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098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80101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CHALLENGES: it can be very difficult to challenge evidence identified from a DF process.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 then are aimed at that process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0294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CHALLENGES: it can be very difficult to challenge evidence identified from a DF process.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 then are aimed at that process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4704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Purpose: follow on from DRD presentation about digital evidence and discuss the next step in the process: digital forensics.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 crime needs attribution to a person in the RL.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Purpose: ensure any evidence obtained is preserved and presented to support the investigation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5035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DF has changed over time: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running the suspect device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sophisticated tools to acquire and present evidence.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Rapidly changing environment: need guiding principles.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ACPO (UK) Good Practice Principles.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6740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DF Prep: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Essential to understand the scene you are entering.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 between business and residential home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Worst thing to need something on scene and not have it available.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only tool sets and software but people skills and capability.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1035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main considerations of DF phases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3297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IDENTIFY: ties into DRD presentation: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should be seized, how it should be seized and cover off with legal process to ensure legality.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 Process: ensure any application refers to “seize for examination”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829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ACQUIRE: making a verifiable copy of the data on a device for examination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phase: this is where we verify the authenticity of the data we refer to.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4309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EXAMINE: review the acquired copy to identify offending, additional offending, offender and potentially victims.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Range of tools that can be used in this phase. All commercially available tools have ben validated and deemed to be reliable.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 need the expertise to interpret what the tools are saying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1111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PRESENT: critically important to present DF findings to prosecutors and ultimately court in a way that clearly communicates the evidence.</a:t>
            </a:r>
          </a:p>
          <a:p>
            <a:r>
              <a:rPr lang="en-N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 live demonstrations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7A6-A338-4210-B44B-99B68F0C6F2C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920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9521C-3434-4DDA-9A83-935AC34EE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C58E-F655-4622-B9C9-1A8E00A8B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4684-DF39-4596-AD22-CC796312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07B5D-B769-4981-B579-9BD4C0A67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7CF54-9548-467E-868D-FDDBE118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0067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ADE5-AA86-457E-89FB-A8C256351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7BE1E-3B66-4B9B-B17F-E6878A448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EC2-AD26-419F-8713-AC919691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11698-616B-4C1B-A380-972E8C1B5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7D202-44A7-42AE-B781-3B4AB8D6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736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6B6A64-EB76-4033-9B7C-EC301A0B7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F3AD1-D6B1-47B7-841C-B5400BDCB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3B11F-856F-4DCF-A314-20389B30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229EA-78A8-4907-9EF9-F8F72B93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98050-F37B-4447-B7D3-CBBDC7BA7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384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319C-8342-481E-AA60-52B37E40D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68F32-243C-40B7-A88A-59E7B2251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6ACD3-7566-4C03-A234-96F58CC2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AEFD9-6037-4F94-94EA-D6ADCD05A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55891-EC53-4FB4-8DAF-1DC77D19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776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BA152-C8FA-43A1-A3AA-BDB51F96A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02C7E-46FE-46FB-9E8E-81AB19E13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73A18-15C5-4456-A019-9FCDE2799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5EB90-D92B-42FC-B1C6-ABB2B4BB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1CBDC-DFA2-4F7E-95E3-C8CADCD46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051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B15FD-1FA0-42F1-B3B8-8C77B8E70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63C73-F348-422D-ABD6-391160AE7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20514-3AE4-442F-AEB2-5F18AEA55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2B882-05FE-4EF0-B9E7-884F73D6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BD64B-14B5-41E6-9A49-330CCA38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3FCF0-9552-4DE3-A28D-B2708DCA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060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2E74C-D3F6-45D6-8496-9D340A5B8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BB9AE-9332-47B5-A089-D1B87C2B2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18912-8187-488C-84BD-1E6808B97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D4D90-3058-4F6A-8C71-6F91907E7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F285A2-DB04-4858-B722-DEFEB75B1A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1B5CFC-59A6-4166-8710-A26487EF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EB1D6-DB8E-4F4A-A16B-1072C44C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C3B0F0-01CE-4992-9AB0-16F03A8F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622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9715E-C5E1-4D4B-970E-8F95E702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33BF51-FF88-4652-9906-163C432B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8740A-08E4-4AE2-86B6-65DBEB334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A7679-54AA-4D6A-8E62-B87823F8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855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F4C993-C6D6-452C-B69B-A8AEBEC4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91E3A-84A2-43B5-A8CF-E1258DD79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2AA84-884F-4835-93A4-35DF709A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677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92CFF-242C-4121-9BB1-55E4B772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3EFE7-47A8-4DBC-B2EC-94CFB8ACB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E81CA-01E4-4743-9F4B-85F477D3D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9CBF3D-C609-431F-B29A-E763FB25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CAA71-E258-4208-A383-8F0EED26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1510C-ABE7-4EE8-821E-B6725E9D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814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DCFE0-3882-4FB7-93C6-1CE7C52E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001967-F39C-462A-98BD-120270CA3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8A876-DD80-4481-93EA-269B766B9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F382-F1F6-4ECF-9ABB-D94DE6717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2954D-352B-484B-85E9-95521FF56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F3344-BB85-42CF-B8A1-61D004C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497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3C184A-9D92-4584-A4DF-3DC235786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4A26D-CC97-401C-A576-9406AA4AD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1B279-9352-4373-9334-D98DC5769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70650-C047-431C-B6E0-1A535BFB9E7A}" type="datetimeFigureOut">
              <a:rPr lang="en-NZ" smtClean="0"/>
              <a:t>12/05/2021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B1262-034A-47B6-856E-1F9C2650D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1E348-4C2E-490F-94D6-2833DE562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A9B3C-0978-4B96-8C88-D4CA33C5CC4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084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1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BF2E8D7-35E2-4DB9-8ECC-BDDA1087B071}"/>
              </a:ext>
            </a:extLst>
          </p:cNvPr>
          <p:cNvSpPr txBox="1"/>
          <p:nvPr/>
        </p:nvSpPr>
        <p:spPr>
          <a:xfrm>
            <a:off x="6588141" y="266700"/>
            <a:ext cx="5398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Fundamentals of Digital Forensics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BF0BC5-DF2C-46AF-B3E8-D0D2F38FC5B0}"/>
              </a:ext>
            </a:extLst>
          </p:cNvPr>
          <p:cNvSpPr txBox="1"/>
          <p:nvPr/>
        </p:nvSpPr>
        <p:spPr>
          <a:xfrm>
            <a:off x="3793374" y="2490640"/>
            <a:ext cx="46052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Jon PEACOCK</a:t>
            </a:r>
          </a:p>
          <a:p>
            <a:r>
              <a:rPr lang="en-NZ" sz="2400"/>
              <a:t>Senior Investigator</a:t>
            </a:r>
          </a:p>
          <a:p>
            <a:r>
              <a:rPr lang="en-NZ" sz="2400"/>
              <a:t>Digital Child Exploitation Team</a:t>
            </a:r>
          </a:p>
          <a:p>
            <a:r>
              <a:rPr lang="en-NZ" sz="2400"/>
              <a:t>Internal Affairs</a:t>
            </a:r>
          </a:p>
          <a:p>
            <a:endParaRPr lang="en-NZ" sz="2400"/>
          </a:p>
          <a:p>
            <a:r>
              <a:rPr lang="en-NZ" sz="2400"/>
              <a:t>NEW ZEALAND</a:t>
            </a:r>
            <a:endParaRPr lang="en-NZ" sz="24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3707771-6657-4E1B-B0E4-CC1EF61A5529}"/>
              </a:ext>
            </a:extLst>
          </p:cNvPr>
          <p:cNvCxnSpPr/>
          <p:nvPr/>
        </p:nvCxnSpPr>
        <p:spPr>
          <a:xfrm>
            <a:off x="825400" y="5390866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A1C38BC-CE07-4892-9192-1FFD6E9407B3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67A65951-3F2C-49F7-A6E8-5C9949C7DF77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F1CFED5-02E3-4367-9562-19EB49BE4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4231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09857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Challenges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8644E-ACB3-4F95-B9B5-9B445D4A0295}"/>
              </a:ext>
            </a:extLst>
          </p:cNvPr>
          <p:cNvSpPr txBox="1"/>
          <p:nvPr/>
        </p:nvSpPr>
        <p:spPr>
          <a:xfrm>
            <a:off x="825400" y="1644998"/>
            <a:ext cx="5270599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Officer Capability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Tools Used 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Chain of Custody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Legality</a:t>
            </a:r>
            <a:endParaRPr lang="en-NZ" sz="3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4FED88-FA79-4637-8018-BB69187ED3E0}"/>
              </a:ext>
            </a:extLst>
          </p:cNvPr>
          <p:cNvCxnSpPr/>
          <p:nvPr/>
        </p:nvCxnSpPr>
        <p:spPr>
          <a:xfrm>
            <a:off x="825400" y="5308979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D55FF6-121F-4C44-AEAA-D9D44199D031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B64B2A6-54FB-4BF9-9F2C-A02B325AFD9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E1930A4-6DDA-4D2F-9FDB-3A1158E73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722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09857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8644E-ACB3-4F95-B9B5-9B445D4A0295}"/>
              </a:ext>
            </a:extLst>
          </p:cNvPr>
          <p:cNvSpPr txBox="1"/>
          <p:nvPr/>
        </p:nvSpPr>
        <p:spPr>
          <a:xfrm>
            <a:off x="825400" y="1644998"/>
            <a:ext cx="5270599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Questions?</a:t>
            </a:r>
            <a:endParaRPr lang="en-NZ" sz="3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4FED88-FA79-4637-8018-BB69187ED3E0}"/>
              </a:ext>
            </a:extLst>
          </p:cNvPr>
          <p:cNvCxnSpPr/>
          <p:nvPr/>
        </p:nvCxnSpPr>
        <p:spPr>
          <a:xfrm>
            <a:off x="825400" y="5308979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233648C-13D1-47B8-91BA-9A34EA005536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9A29FAB-0329-474C-AF13-65898CF739A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71FF26D-71D6-4FD2-BD9B-D25DBE5F0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235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BF2E8D7-35E2-4DB9-8ECC-BDDA1087B071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Purpose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749F50-07EB-4531-A63A-2BA03B1108DE}"/>
              </a:ext>
            </a:extLst>
          </p:cNvPr>
          <p:cNvSpPr txBox="1"/>
          <p:nvPr/>
        </p:nvSpPr>
        <p:spPr>
          <a:xfrm>
            <a:off x="5082937" y="3136611"/>
            <a:ext cx="460525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P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reserve any evidence in its most original form while performing a structured investigation by collecting, identifying, and validating the digital information to reconstruct past events.</a:t>
            </a:r>
            <a:endParaRPr lang="en-N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270BBA-91D1-4896-A3B0-DD0AE9B1BE83}"/>
              </a:ext>
            </a:extLst>
          </p:cNvPr>
          <p:cNvSpPr txBox="1"/>
          <p:nvPr/>
        </p:nvSpPr>
        <p:spPr>
          <a:xfrm>
            <a:off x="1005510" y="1183452"/>
            <a:ext cx="417666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Attribute, in the real world, the party or parties responsible for online offences</a:t>
            </a:r>
            <a:endParaRPr lang="en-NZ" dirty="0"/>
          </a:p>
        </p:txBody>
      </p:sp>
      <p:sp>
        <p:nvSpPr>
          <p:cNvPr id="3" name="Arrow: Bent 2">
            <a:extLst>
              <a:ext uri="{FF2B5EF4-FFF2-40B4-BE49-F238E27FC236}">
                <a16:creationId xmlns:a16="http://schemas.microsoft.com/office/drawing/2014/main" id="{07503B93-77D2-4574-AD7E-C22B6DCA281E}"/>
              </a:ext>
            </a:extLst>
          </p:cNvPr>
          <p:cNvSpPr/>
          <p:nvPr/>
        </p:nvSpPr>
        <p:spPr>
          <a:xfrm rot="5400000">
            <a:off x="6053364" y="1565046"/>
            <a:ext cx="1183011" cy="1473548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C89203-F23F-40CD-B325-B4269E4682A1}"/>
              </a:ext>
            </a:extLst>
          </p:cNvPr>
          <p:cNvCxnSpPr/>
          <p:nvPr/>
        </p:nvCxnSpPr>
        <p:spPr>
          <a:xfrm>
            <a:off x="825400" y="5500048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DEDA18-83A3-4314-A009-584D6417C5C8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5581D3E-1808-4BFE-A2F6-2F5E64D828F2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6DB03C2-F294-4E0E-BF45-7EE734346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538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BF2E8D7-35E2-4DB9-8ECC-BDDA1087B071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Practice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ADDC15-BA1A-4747-938A-5E89DD837673}"/>
              </a:ext>
            </a:extLst>
          </p:cNvPr>
          <p:cNvSpPr txBox="1"/>
          <p:nvPr/>
        </p:nvSpPr>
        <p:spPr>
          <a:xfrm>
            <a:off x="1228761" y="1439608"/>
            <a:ext cx="787237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Best Practice:  </a:t>
            </a: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ACPO: Good Practice for Digital Evidence</a:t>
            </a:r>
            <a:endParaRPr lang="en-NZ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373712B-40CC-4742-A8F2-EC4002D5FA24}"/>
              </a:ext>
            </a:extLst>
          </p:cNvPr>
          <p:cNvCxnSpPr/>
          <p:nvPr/>
        </p:nvCxnSpPr>
        <p:spPr>
          <a:xfrm>
            <a:off x="839048" y="5513695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extBox 9">
            <a:extLst>
              <a:ext uri="{FF2B5EF4-FFF2-40B4-BE49-F238E27FC236}">
                <a16:creationId xmlns:a16="http://schemas.microsoft.com/office/drawing/2014/main" id="{056A05AC-A16E-4149-A938-ECCB694A7D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7202299"/>
              </p:ext>
            </p:extLst>
          </p:nvPr>
        </p:nvGraphicFramePr>
        <p:xfrm>
          <a:off x="984921" y="2230156"/>
          <a:ext cx="10072652" cy="286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05057BB6-E8E8-442F-A4E2-8B05C3B1A4D3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D62BD6C-1485-4234-92EC-17BB15AB9F7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2FD51C5-2673-4456-BE09-A35CA0D797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231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BF2E8D7-35E2-4DB9-8ECC-BDDA1087B071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Preparation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ADDC15-BA1A-4747-938A-5E89DD837673}"/>
              </a:ext>
            </a:extLst>
          </p:cNvPr>
          <p:cNvSpPr txBox="1"/>
          <p:nvPr/>
        </p:nvSpPr>
        <p:spPr>
          <a:xfrm>
            <a:off x="1228761" y="1439608"/>
            <a:ext cx="787237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“To Be Prepared is Half the Victory”</a:t>
            </a:r>
            <a:endParaRPr lang="en-NZ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373712B-40CC-4742-A8F2-EC4002D5FA24}"/>
              </a:ext>
            </a:extLst>
          </p:cNvPr>
          <p:cNvCxnSpPr/>
          <p:nvPr/>
        </p:nvCxnSpPr>
        <p:spPr>
          <a:xfrm>
            <a:off x="839048" y="5513695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55B114-2467-4462-AA6D-3F4A66DED472}"/>
              </a:ext>
            </a:extLst>
          </p:cNvPr>
          <p:cNvSpPr txBox="1"/>
          <p:nvPr/>
        </p:nvSpPr>
        <p:spPr>
          <a:xfrm>
            <a:off x="2013165" y="2183989"/>
            <a:ext cx="460525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Entry to a search ensuring digital forensic considerations have been completed</a:t>
            </a:r>
            <a:endParaRPr lang="en-NZ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5B9EDA-4051-4FBE-B44E-1029087AE51E}"/>
              </a:ext>
            </a:extLst>
          </p:cNvPr>
          <p:cNvSpPr txBox="1"/>
          <p:nvPr/>
        </p:nvSpPr>
        <p:spPr>
          <a:xfrm>
            <a:off x="2013165" y="3288715"/>
            <a:ext cx="246739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Chain of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Personnel</a:t>
            </a:r>
            <a:endParaRPr lang="en-NZ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202124"/>
                </a:solidFill>
                <a:latin typeface="arial" panose="020B0604020202020204" pitchFamily="34" charset="0"/>
              </a:rPr>
              <a:t>Data storage</a:t>
            </a:r>
            <a:endParaRPr lang="en-GB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FF2E6D-2F2A-49FB-BE0B-4807188C008E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4FC56DA-FE0A-420F-B477-C7E2E75658E0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5E06E63-AD74-4CD8-B05A-D36D127DBF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407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8644E-ACB3-4F95-B9B5-9B445D4A0295}"/>
              </a:ext>
            </a:extLst>
          </p:cNvPr>
          <p:cNvSpPr txBox="1"/>
          <p:nvPr/>
        </p:nvSpPr>
        <p:spPr>
          <a:xfrm>
            <a:off x="825401" y="1644998"/>
            <a:ext cx="3303790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Identify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Acquire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Examine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Present</a:t>
            </a:r>
            <a:endParaRPr lang="en-NZ" sz="3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23261D-375B-4D64-BFB1-221E553C3F24}"/>
              </a:ext>
            </a:extLst>
          </p:cNvPr>
          <p:cNvCxnSpPr/>
          <p:nvPr/>
        </p:nvCxnSpPr>
        <p:spPr>
          <a:xfrm>
            <a:off x="825401" y="5486400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F3C0D2A9-EC2B-4BFF-8125-C5B21FD5DF2D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3190427-75F3-48E1-81E3-031E129F8EC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A9DD16F-E162-4747-BAF1-54151748E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229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EDFC6-8549-4C69-B1F9-455EAA2C9513}"/>
              </a:ext>
            </a:extLst>
          </p:cNvPr>
          <p:cNvSpPr txBox="1"/>
          <p:nvPr/>
        </p:nvSpPr>
        <p:spPr>
          <a:xfrm>
            <a:off x="3082892" y="1914525"/>
            <a:ext cx="417666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Correctly identify sources of Digital Forensic evidence</a:t>
            </a:r>
            <a:endParaRPr lang="en-GB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87CB29-0238-438B-8CD4-89E4C5AFCB3F}"/>
              </a:ext>
            </a:extLst>
          </p:cNvPr>
          <p:cNvSpPr txBox="1"/>
          <p:nvPr/>
        </p:nvSpPr>
        <p:spPr>
          <a:xfrm>
            <a:off x="3082892" y="3062632"/>
            <a:ext cx="417666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Correctly articulate sources of Digital Forensic evidence in legal process</a:t>
            </a:r>
            <a:endParaRPr lang="en-GB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58B9A4C-2847-4F61-81AE-5434594DF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4337" y="2949080"/>
            <a:ext cx="1095375" cy="21240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EDC583D-12A0-4AC7-A1BF-F25211F953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4337" y="1060859"/>
            <a:ext cx="15430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14B6FF7-EB74-4AD6-B00D-3F6B28271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1924" y="2225300"/>
            <a:ext cx="2105025" cy="16383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5C06E23-A376-416C-8393-6B46EADBFF6B}"/>
              </a:ext>
            </a:extLst>
          </p:cNvPr>
          <p:cNvSpPr txBox="1"/>
          <p:nvPr/>
        </p:nvSpPr>
        <p:spPr>
          <a:xfrm>
            <a:off x="825401" y="1644998"/>
            <a:ext cx="2105025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Identify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Acquire</a:t>
            </a:r>
          </a:p>
          <a:p>
            <a:endParaRPr lang="en-GB" sz="3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Examine</a:t>
            </a:r>
          </a:p>
          <a:p>
            <a:endParaRPr lang="en-GB" sz="3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Present</a:t>
            </a:r>
            <a:endParaRPr lang="en-NZ" sz="30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094AB7-3A76-4CFF-A68D-DA146EBAD6C1}"/>
              </a:ext>
            </a:extLst>
          </p:cNvPr>
          <p:cNvCxnSpPr/>
          <p:nvPr/>
        </p:nvCxnSpPr>
        <p:spPr>
          <a:xfrm>
            <a:off x="825400" y="5472752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E79AC01-868E-4C91-8389-1C0148A990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306" y="2949080"/>
            <a:ext cx="1152525" cy="197167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7FC80375-797D-4B18-B9D9-0E90B110984A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43AF7FE-BF96-4B2C-AB76-0D9E79B38762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2849077-E769-49E5-8CA8-DFA2977F1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530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47B297-F186-434E-B554-42CF51FF4588}"/>
              </a:ext>
            </a:extLst>
          </p:cNvPr>
          <p:cNvSpPr txBox="1"/>
          <p:nvPr/>
        </p:nvSpPr>
        <p:spPr>
          <a:xfrm>
            <a:off x="3071814" y="1914525"/>
            <a:ext cx="418774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Gather evidential data from a device to ensure: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Identicality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Ability to analyse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D817A9-63B2-4A57-97EA-E5F6EEE4C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644" y="2840345"/>
            <a:ext cx="4468705" cy="20610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8157479-EAAE-4D09-A67D-DC0DB9AB717D}"/>
              </a:ext>
            </a:extLst>
          </p:cNvPr>
          <p:cNvSpPr txBox="1"/>
          <p:nvPr/>
        </p:nvSpPr>
        <p:spPr>
          <a:xfrm>
            <a:off x="825401" y="1644998"/>
            <a:ext cx="3303790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Identify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Acquire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Examine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Present</a:t>
            </a:r>
            <a:endParaRPr lang="en-NZ" sz="3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69147F-C4D4-4229-80DA-CDF9022F924A}"/>
              </a:ext>
            </a:extLst>
          </p:cNvPr>
          <p:cNvCxnSpPr/>
          <p:nvPr/>
        </p:nvCxnSpPr>
        <p:spPr>
          <a:xfrm>
            <a:off x="825401" y="5459104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6D1B4EF-E0F4-48F4-AD40-857DA7FA18C0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826C5B53-CC57-44A8-A622-D1B7F012BE68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50FF0D82-DB9E-4F1B-8919-1C3912808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266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8644E-ACB3-4F95-B9B5-9B445D4A0295}"/>
              </a:ext>
            </a:extLst>
          </p:cNvPr>
          <p:cNvSpPr txBox="1"/>
          <p:nvPr/>
        </p:nvSpPr>
        <p:spPr>
          <a:xfrm>
            <a:off x="825401" y="1644998"/>
            <a:ext cx="3303790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Identify</a:t>
            </a:r>
          </a:p>
          <a:p>
            <a:endParaRPr lang="en-GB" sz="3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Acquire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Examine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Present</a:t>
            </a:r>
            <a:endParaRPr lang="en-NZ" sz="3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01E2ED-C766-4FBF-838D-6A0B45494FD6}"/>
              </a:ext>
            </a:extLst>
          </p:cNvPr>
          <p:cNvSpPr txBox="1"/>
          <p:nvPr/>
        </p:nvSpPr>
        <p:spPr>
          <a:xfrm>
            <a:off x="3509682" y="3415554"/>
            <a:ext cx="4149924" cy="6597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Review the acquired data to identify evidence of criminal activity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ED3CCD-724A-401B-AAE1-D7D9D0CDF239}"/>
              </a:ext>
            </a:extLst>
          </p:cNvPr>
          <p:cNvCxnSpPr/>
          <p:nvPr/>
        </p:nvCxnSpPr>
        <p:spPr>
          <a:xfrm>
            <a:off x="825401" y="5404514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AF2975B-5C0C-4DE3-B4BA-BE14B71E75CC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B17410D-2A26-404E-938B-1E5FE1927D6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8BE8416-45D3-49E9-B524-32CEEAE19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451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91087E-B360-4C24-A516-1DFB8105F769}"/>
              </a:ext>
            </a:extLst>
          </p:cNvPr>
          <p:cNvSpPr txBox="1"/>
          <p:nvPr/>
        </p:nvSpPr>
        <p:spPr>
          <a:xfrm>
            <a:off x="7381644" y="266700"/>
            <a:ext cx="4605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2400" b="1" dirty="0">
                <a:latin typeface="Century Gothic" panose="020B0502020202020204" pitchFamily="34" charset="0"/>
              </a:rPr>
              <a:t>Digital Forensics: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8644E-ACB3-4F95-B9B5-9B445D4A0295}"/>
              </a:ext>
            </a:extLst>
          </p:cNvPr>
          <p:cNvSpPr txBox="1"/>
          <p:nvPr/>
        </p:nvSpPr>
        <p:spPr>
          <a:xfrm>
            <a:off x="825401" y="1644998"/>
            <a:ext cx="3303790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Identify</a:t>
            </a:r>
          </a:p>
          <a:p>
            <a:endParaRPr lang="en-GB" sz="3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Acquire</a:t>
            </a:r>
          </a:p>
          <a:p>
            <a:endParaRPr lang="en-GB" sz="3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</a:rPr>
              <a:t>Examine</a:t>
            </a:r>
          </a:p>
          <a:p>
            <a:endParaRPr lang="en-GB" sz="3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GB" sz="3000" dirty="0">
                <a:solidFill>
                  <a:srgbClr val="202124"/>
                </a:solidFill>
                <a:latin typeface="arial" panose="020B0604020202020204" pitchFamily="34" charset="0"/>
              </a:rPr>
              <a:t>Present</a:t>
            </a:r>
            <a:endParaRPr lang="en-NZ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ED2E9-B8A4-4A66-B8FF-4305EF92BCC1}"/>
              </a:ext>
            </a:extLst>
          </p:cNvPr>
          <p:cNvSpPr txBox="1"/>
          <p:nvPr/>
        </p:nvSpPr>
        <p:spPr>
          <a:xfrm>
            <a:off x="3509682" y="3415554"/>
            <a:ext cx="414992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Deliver the findings to the court in a clear and concise way.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B79558-A593-46DC-A125-66521AE48076}"/>
              </a:ext>
            </a:extLst>
          </p:cNvPr>
          <p:cNvCxnSpPr/>
          <p:nvPr/>
        </p:nvCxnSpPr>
        <p:spPr>
          <a:xfrm>
            <a:off x="825401" y="5459104"/>
            <a:ext cx="1076154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6590A4-09C4-4FD5-8058-B4D11433BBB3}"/>
              </a:ext>
            </a:extLst>
          </p:cNvPr>
          <p:cNvGrpSpPr/>
          <p:nvPr/>
        </p:nvGrpSpPr>
        <p:grpSpPr>
          <a:xfrm>
            <a:off x="1064525" y="5771629"/>
            <a:ext cx="10696840" cy="702765"/>
            <a:chOff x="627407" y="5617209"/>
            <a:chExt cx="11359488" cy="85718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2B70366-C88C-4C08-9F53-A9211D6AF88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53182" y="5617209"/>
              <a:ext cx="2733713" cy="8571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9B7197B-0D90-4160-A894-77D3FFC563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7407" y="5674295"/>
              <a:ext cx="7677150" cy="800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5114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1912</TotalTime>
  <Words>674</Words>
  <Application>Microsoft Office PowerPoint</Application>
  <PresentationFormat>Widescreen</PresentationFormat>
  <Paragraphs>124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</vt:lpstr>
      <vt:lpstr>Calibri</vt:lpstr>
      <vt:lpstr>Calibri Light</vt:lpstr>
      <vt:lpstr>Century Gothic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Peacock</dc:creator>
  <cp:lastModifiedBy>Jon Peacock</cp:lastModifiedBy>
  <cp:revision>23</cp:revision>
  <dcterms:created xsi:type="dcterms:W3CDTF">2021-04-14T00:55:11Z</dcterms:created>
  <dcterms:modified xsi:type="dcterms:W3CDTF">2021-05-11T23:21:50Z</dcterms:modified>
</cp:coreProperties>
</file>