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29" r:id="rId2"/>
    <p:sldId id="341" r:id="rId3"/>
    <p:sldId id="591" r:id="rId4"/>
    <p:sldId id="583" r:id="rId5"/>
    <p:sldId id="305" r:id="rId6"/>
    <p:sldId id="308" r:id="rId7"/>
    <p:sldId id="287" r:id="rId8"/>
    <p:sldId id="577" r:id="rId9"/>
    <p:sldId id="300" r:id="rId10"/>
    <p:sldId id="301" r:id="rId11"/>
    <p:sldId id="367" r:id="rId12"/>
    <p:sldId id="590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9DD"/>
    <a:srgbClr val="B6B37B"/>
    <a:srgbClr val="6D772F"/>
    <a:srgbClr val="13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7" autoAdjust="0"/>
    <p:restoredTop sz="70048"/>
  </p:normalViewPr>
  <p:slideViewPr>
    <p:cSldViewPr snapToGrid="0">
      <p:cViewPr varScale="1">
        <p:scale>
          <a:sx n="68" d="100"/>
          <a:sy n="68" d="100"/>
        </p:scale>
        <p:origin x="26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AFAAB-1333-4456-92C4-02E0A8C592B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267A6-BF35-4A53-9A8B-0E9296512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0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267A6-BF35-4A53-9A8B-0E9296512C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11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7ACCC-5730-424E-91D0-07FB5BE7B69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1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326B9-7D9A-4C90-8D0E-19A346FF0ED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3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267A6-BF35-4A53-9A8B-0E9296512C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2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267A6-BF35-4A53-9A8B-0E9296512C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9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267A6-BF35-4A53-9A8B-0E9296512C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5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267A6-BF35-4A53-9A8B-0E9296512C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3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61" y="453153"/>
            <a:ext cx="9719631" cy="1149069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61" y="1788340"/>
            <a:ext cx="10205153" cy="42887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ffice@zybergloba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ybergloba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p-associati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85" y="0"/>
            <a:ext cx="9661891" cy="3724835"/>
          </a:xfrm>
        </p:spPr>
        <p:txBody>
          <a:bodyPr/>
          <a:lstStyle/>
          <a:p>
            <a:r>
              <a:rPr lang="en-GB" b="1" dirty="0" err="1">
                <a:solidFill>
                  <a:schemeClr val="bg1"/>
                </a:solidFill>
                <a:latin typeface="+mn-lt"/>
              </a:rPr>
              <a:t>Zyber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 Global Centre</a:t>
            </a:r>
            <a:br>
              <a:rPr lang="en-GB" sz="4000" dirty="0"/>
            </a:br>
            <a:r>
              <a:rPr lang="en-GB" sz="4000" b="1" dirty="0"/>
              <a:t>https://</a:t>
            </a:r>
            <a:r>
              <a:rPr lang="en-GB" sz="4000" b="1" dirty="0" err="1"/>
              <a:t>zyberglobal.com</a:t>
            </a:r>
            <a:br>
              <a:rPr lang="en-GB" sz="4000" b="1" dirty="0"/>
            </a:br>
            <a:r>
              <a:rPr lang="en-GB" sz="4000" b="1" u="sng" dirty="0">
                <a:hlinkClick r:id="rId2" tooltip="mailto:esther@zyberglobal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office@zyberglobal.com</a:t>
            </a:r>
            <a:br>
              <a:rPr lang="en-GB" sz="4000" b="1" dirty="0"/>
            </a:br>
            <a:br>
              <a:rPr lang="en-GB" sz="4000" dirty="0">
                <a:solidFill>
                  <a:srgbClr val="B6B37B"/>
                </a:solidFill>
              </a:rPr>
            </a:br>
            <a:r>
              <a:rPr lang="en-GB" sz="4000" dirty="0">
                <a:solidFill>
                  <a:srgbClr val="B6B37B"/>
                </a:solidFill>
              </a:rPr>
              <a:t> </a:t>
            </a:r>
            <a:r>
              <a:rPr lang="en-GB" sz="4000" b="1" dirty="0"/>
              <a:t>@</a:t>
            </a:r>
            <a:r>
              <a:rPr lang="en-GB" sz="4000" b="1" dirty="0" err="1"/>
              <a:t>Esther_George</a:t>
            </a:r>
            <a:endParaRPr lang="en-GB" sz="1800" b="1" dirty="0">
              <a:solidFill>
                <a:srgbClr val="5EA9D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277" y="4102661"/>
            <a:ext cx="9144000" cy="2095838"/>
          </a:xfrm>
        </p:spPr>
        <p:txBody>
          <a:bodyPr/>
          <a:lstStyle/>
          <a:p>
            <a:r>
              <a:rPr lang="en-GB" sz="3600" b="1" dirty="0"/>
              <a:t>Making digital safe with expert cybercrime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and cyber security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26" y="3142267"/>
            <a:ext cx="632626" cy="514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7F9A6-865B-C44A-87DB-B7C809F4AA5F}"/>
              </a:ext>
            </a:extLst>
          </p:cNvPr>
          <p:cNvSpPr txBox="1"/>
          <p:nvPr/>
        </p:nvSpPr>
        <p:spPr>
          <a:xfrm>
            <a:off x="1097280" y="6352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+mn-lt"/>
              </a:rPr>
              <a:t>Disclosure to the Defence 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Material which would enable an accused to prepare for trial </a:t>
            </a:r>
          </a:p>
          <a:p>
            <a:pPr>
              <a:lnSpc>
                <a:spcPct val="90000"/>
              </a:lnSpc>
            </a:pPr>
            <a:endParaRPr lang="en-GB" altLang="en-US" b="1" dirty="0"/>
          </a:p>
          <a:p>
            <a:pPr>
              <a:lnSpc>
                <a:spcPct val="90000"/>
              </a:lnSpc>
            </a:pPr>
            <a:r>
              <a:rPr lang="en-GB" altLang="en-US" b="1" dirty="0"/>
              <a:t>Defence access to exhibits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altLang="en-US" b="1" dirty="0"/>
              <a:t>Sensitive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altLang="en-US" b="1" dirty="0"/>
              <a:t>Non sensitive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altLang="en-US" b="1" dirty="0"/>
          </a:p>
          <a:p>
            <a:r>
              <a:rPr lang="en-GB" altLang="en-US" b="1" dirty="0"/>
              <a:t>Defence access to unused material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473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altLang="en-US" b="1" dirty="0"/>
              <a:t>Virtual presentation of evidence</a:t>
            </a:r>
          </a:p>
          <a:p>
            <a:pPr>
              <a:lnSpc>
                <a:spcPct val="150000"/>
              </a:lnSpc>
            </a:pPr>
            <a:r>
              <a:rPr lang="en-GB" altLang="en-US" b="1" dirty="0"/>
              <a:t>Demonstration – expert witness</a:t>
            </a:r>
          </a:p>
          <a:p>
            <a:pPr>
              <a:lnSpc>
                <a:spcPct val="150000"/>
              </a:lnSpc>
            </a:pPr>
            <a:r>
              <a:rPr lang="en-GB" altLang="en-US" b="1" dirty="0"/>
              <a:t>Pictures, diagrams, schedules</a:t>
            </a:r>
            <a:endParaRPr lang="en-US" altLang="en-US" b="1" dirty="0"/>
          </a:p>
          <a:p>
            <a:pPr>
              <a:lnSpc>
                <a:spcPct val="150000"/>
              </a:lnSpc>
            </a:pPr>
            <a:r>
              <a:rPr lang="en-GB" altLang="en-US" b="1" dirty="0"/>
              <a:t>Glossary of terms</a:t>
            </a:r>
          </a:p>
          <a:p>
            <a:pPr>
              <a:lnSpc>
                <a:spcPct val="150000"/>
              </a:lnSpc>
            </a:pPr>
            <a:r>
              <a:rPr lang="en-GB" altLang="en-US" b="1" dirty="0"/>
              <a:t>Keep It Simple (KIS) </a:t>
            </a:r>
          </a:p>
          <a:p>
            <a:pPr>
              <a:lnSpc>
                <a:spcPct val="150000"/>
              </a:lnSpc>
            </a:pPr>
            <a:endParaRPr lang="en-GB" altLang="en-US" b="1" dirty="0"/>
          </a:p>
          <a:p>
            <a:pPr>
              <a:lnSpc>
                <a:spcPct val="150000"/>
              </a:lnSpc>
            </a:pPr>
            <a:endParaRPr lang="en-GB" altLang="en-US" b="1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6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608E-F662-2F48-B9ED-ABFE9EB6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61" y="2231136"/>
            <a:ext cx="9719631" cy="1658112"/>
          </a:xfrm>
        </p:spPr>
        <p:txBody>
          <a:bodyPr/>
          <a:lstStyle/>
          <a:p>
            <a:r>
              <a:rPr lang="en-GB" sz="7200" b="1" dirty="0"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10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054" y="941294"/>
            <a:ext cx="9661891" cy="5217459"/>
          </a:xfrm>
        </p:spPr>
        <p:txBody>
          <a:bodyPr/>
          <a:lstStyle/>
          <a:p>
            <a:br>
              <a:rPr lang="en-GB" sz="7200" b="1" dirty="0"/>
            </a:br>
            <a:br>
              <a:rPr lang="en-GB" sz="7200" b="1" dirty="0"/>
            </a:br>
            <a:br>
              <a:rPr lang="en-GB" sz="72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r>
              <a:rPr lang="en-GB" sz="5400" b="1" dirty="0" err="1">
                <a:latin typeface="+mn-lt"/>
              </a:rPr>
              <a:t>Zyber</a:t>
            </a:r>
            <a:r>
              <a:rPr lang="en-GB" sz="5400" b="1" dirty="0">
                <a:latin typeface="+mn-lt"/>
              </a:rPr>
              <a:t> Global Centre</a:t>
            </a:r>
            <a:br>
              <a:rPr lang="en-GB" sz="4000" b="1" dirty="0"/>
            </a:br>
            <a:br>
              <a:rPr lang="en-GB" sz="4000" b="1" dirty="0"/>
            </a:br>
            <a:r>
              <a:rPr lang="en-GB" altLang="en-US" sz="4800" b="1" dirty="0"/>
              <a:t>Thank you for listening</a:t>
            </a:r>
            <a:br>
              <a:rPr lang="en-GB" altLang="en-US" sz="4000" dirty="0"/>
            </a:br>
            <a:br>
              <a:rPr lang="en-GB" sz="4000" dirty="0"/>
            </a:br>
            <a:r>
              <a:rPr lang="en-GB" sz="7200" b="1" dirty="0"/>
              <a:t>https://</a:t>
            </a:r>
            <a:r>
              <a:rPr lang="en-GB" sz="7200" b="1" dirty="0" err="1"/>
              <a:t>zyberglobal.com</a:t>
            </a:r>
            <a:br>
              <a:rPr lang="en-GB" sz="7200" b="1" dirty="0"/>
            </a:br>
            <a:r>
              <a:rPr lang="en-GB" sz="7200" b="1" u="sng" dirty="0">
                <a:hlinkClick r:id="rId3" tooltip="mailto:esther@zyberglobal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office@zyberglobal.com</a:t>
            </a:r>
            <a:br>
              <a:rPr lang="en-GB" sz="7200" b="1" dirty="0"/>
            </a:br>
            <a:r>
              <a:rPr lang="en-GB" sz="7200" b="1" dirty="0"/>
              <a:t>@</a:t>
            </a:r>
            <a:r>
              <a:rPr lang="en-GB" sz="7200" b="1" dirty="0" err="1"/>
              <a:t>Esther_George</a:t>
            </a:r>
            <a:endParaRPr lang="en-GB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77" y="5308256"/>
            <a:ext cx="632626" cy="514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7F9A6-865B-C44A-87DB-B7C809F4AA5F}"/>
              </a:ext>
            </a:extLst>
          </p:cNvPr>
          <p:cNvSpPr txBox="1"/>
          <p:nvPr/>
        </p:nvSpPr>
        <p:spPr>
          <a:xfrm>
            <a:off x="1097280" y="6352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5B9C-7A07-0A43-B65B-B28070AD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61" y="453153"/>
            <a:ext cx="9719631" cy="1296134"/>
          </a:xfrm>
        </p:spPr>
        <p:txBody>
          <a:bodyPr/>
          <a:lstStyle/>
          <a:p>
            <a:r>
              <a:rPr lang="en-GB" altLang="en-US" b="1" dirty="0">
                <a:latin typeface="+mn-lt"/>
              </a:rPr>
              <a:t>My Background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E227-BE14-9E4D-9FF3-7A1C1CBA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258957"/>
            <a:ext cx="12099236" cy="5499652"/>
          </a:xfrm>
        </p:spPr>
        <p:txBody>
          <a:bodyPr/>
          <a:lstStyle/>
          <a:p>
            <a:pPr>
              <a:defRPr/>
            </a:pPr>
            <a:r>
              <a:rPr lang="en-GB" altLang="en-US" b="1" dirty="0"/>
              <a:t>Cybercrime Specialist since 2000 </a:t>
            </a:r>
          </a:p>
          <a:p>
            <a:pPr>
              <a:defRPr/>
            </a:pPr>
            <a:r>
              <a:rPr lang="en-GB" altLang="en-US" b="1" dirty="0"/>
              <a:t>Former Senior Prosecutor and Policy Advisor with the Crown Prosecution Service (CPS) till 2014</a:t>
            </a:r>
          </a:p>
          <a:p>
            <a:pPr>
              <a:defRPr/>
            </a:pPr>
            <a:r>
              <a:rPr lang="en-GB" altLang="en-US" b="1" dirty="0"/>
              <a:t>Initiated, designed and developed the Global Prosecutors </a:t>
            </a:r>
          </a:p>
          <a:p>
            <a:pPr marL="0" indent="0">
              <a:buNone/>
              <a:defRPr/>
            </a:pPr>
            <a:r>
              <a:rPr lang="en-GB" altLang="en-US" b="1" dirty="0"/>
              <a:t> E-Crime Network (GPEN)</a:t>
            </a:r>
            <a:r>
              <a:rPr lang="en-PH" altLang="en-US" b="1" dirty="0">
                <a:solidFill>
                  <a:srgbClr val="595959"/>
                </a:solidFill>
              </a:rPr>
              <a:t> </a:t>
            </a:r>
            <a:r>
              <a:rPr lang="en-GB" altLang="en-US" b="1" dirty="0">
                <a:hlinkClick r:id="rId2"/>
              </a:rPr>
              <a:t>http://www.iap-association.org</a:t>
            </a:r>
            <a:endParaRPr lang="en-GB" altLang="en-US" b="1" dirty="0"/>
          </a:p>
          <a:p>
            <a:r>
              <a:rPr lang="en-GB" altLang="en-US" b="1" dirty="0"/>
              <a:t>Since 2014 worked with: </a:t>
            </a:r>
          </a:p>
          <a:p>
            <a:r>
              <a:rPr lang="en-GB" altLang="en-US" b="1" dirty="0"/>
              <a:t>Council of Europe,  UNODC</a:t>
            </a:r>
          </a:p>
          <a:p>
            <a:pPr marL="0" indent="0">
              <a:buNone/>
            </a:pPr>
            <a:r>
              <a:rPr lang="en-GB" altLang="en-US" b="1" dirty="0"/>
              <a:t>EU, Commonwealth Secretariat </a:t>
            </a:r>
          </a:p>
          <a:p>
            <a:pPr marL="0" indent="0">
              <a:buNone/>
            </a:pPr>
            <a:r>
              <a:rPr lang="en-GB" altLang="en-US" b="1" dirty="0"/>
              <a:t>and Industry</a:t>
            </a:r>
            <a:endParaRPr lang="en-GB" altLang="en-US" b="1" dirty="0">
              <a:solidFill>
                <a:srgbClr val="595959"/>
              </a:solidFill>
            </a:endParaRPr>
          </a:p>
          <a:p>
            <a:pPr>
              <a:defRPr/>
            </a:pP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6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4431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What the session will cover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412007"/>
            <a:ext cx="10058400" cy="5171354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</a:pPr>
            <a:r>
              <a:rPr lang="de-DE" sz="3200" b="1" dirty="0"/>
              <a:t> </a:t>
            </a:r>
            <a:r>
              <a:rPr lang="de-DE" sz="3200" b="1" dirty="0" err="1"/>
              <a:t>Seizing</a:t>
            </a:r>
            <a:r>
              <a:rPr lang="de-DE" sz="3200" b="1" dirty="0"/>
              <a:t> </a:t>
            </a:r>
            <a:r>
              <a:rPr lang="de-DE" sz="3200" b="1" dirty="0" err="1"/>
              <a:t>and</a:t>
            </a:r>
            <a:r>
              <a:rPr lang="de-DE" sz="3200" b="1" dirty="0"/>
              <a:t> Handling</a:t>
            </a:r>
            <a:r>
              <a:rPr lang="en-GB" altLang="en-US" sz="3200" b="1" dirty="0"/>
              <a:t> Evidence</a:t>
            </a:r>
          </a:p>
          <a:p>
            <a:pPr indent="0">
              <a:lnSpc>
                <a:spcPct val="150000"/>
              </a:lnSpc>
            </a:pPr>
            <a:r>
              <a:rPr lang="en-GB" altLang="en-US" sz="3200" b="1" dirty="0"/>
              <a:t> The Expert Witness</a:t>
            </a:r>
          </a:p>
          <a:p>
            <a:pPr indent="0">
              <a:lnSpc>
                <a:spcPct val="150000"/>
              </a:lnSpc>
            </a:pPr>
            <a:r>
              <a:rPr lang="en-GB" sz="3200" b="1" dirty="0">
                <a:cs typeface="Arial" pitchFamily="34" charset="0"/>
              </a:rPr>
              <a:t>Electronic Evidence  in Criminal Trials</a:t>
            </a:r>
          </a:p>
          <a:p>
            <a:pPr indent="0">
              <a:lnSpc>
                <a:spcPct val="150000"/>
              </a:lnSpc>
            </a:pPr>
            <a:r>
              <a:rPr lang="en-GB" altLang="en-US" sz="3200" b="1" dirty="0"/>
              <a:t>Prosecutors </a:t>
            </a:r>
          </a:p>
          <a:p>
            <a:pPr indent="0">
              <a:lnSpc>
                <a:spcPct val="150000"/>
              </a:lnSpc>
            </a:pPr>
            <a:r>
              <a:rPr lang="en-GB" altLang="en-US" sz="3200" b="1" dirty="0"/>
              <a:t>Disclosure to Defence</a:t>
            </a:r>
          </a:p>
          <a:p>
            <a:pPr indent="0">
              <a:lnSpc>
                <a:spcPct val="150000"/>
              </a:lnSpc>
            </a:pPr>
            <a:r>
              <a:rPr lang="en-GB" altLang="en-US" sz="3200" b="1" dirty="0"/>
              <a:t>Case Presentation</a:t>
            </a:r>
          </a:p>
          <a:p>
            <a:pPr indent="0">
              <a:lnSpc>
                <a:spcPct val="150000"/>
              </a:lnSpc>
            </a:pPr>
            <a:endParaRPr lang="en-GB" altLang="en-US" b="1" dirty="0"/>
          </a:p>
          <a:p>
            <a:pPr>
              <a:lnSpc>
                <a:spcPct val="90000"/>
              </a:lnSpc>
            </a:pPr>
            <a:endParaRPr lang="en-GB" altLang="en-US" b="1" dirty="0"/>
          </a:p>
          <a:p>
            <a:pPr>
              <a:lnSpc>
                <a:spcPct val="90000"/>
              </a:lnSpc>
            </a:pPr>
            <a:endParaRPr lang="en-GB" altLang="en-US" b="1" dirty="0"/>
          </a:p>
          <a:p>
            <a:pPr>
              <a:buNone/>
            </a:pP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27548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C9F0-0B87-1840-BAFA-1B804A96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b="1" dirty="0" err="1">
                <a:latin typeface="+mn-lt"/>
              </a:rPr>
              <a:t>Seizing</a:t>
            </a:r>
            <a:r>
              <a:rPr lang="de-DE" sz="5400" b="1" dirty="0">
                <a:latin typeface="+mn-lt"/>
              </a:rPr>
              <a:t> </a:t>
            </a:r>
            <a:r>
              <a:rPr lang="de-DE" sz="5400" b="1" dirty="0" err="1">
                <a:latin typeface="+mn-lt"/>
              </a:rPr>
              <a:t>and</a:t>
            </a:r>
            <a:r>
              <a:rPr lang="de-DE" sz="5400" b="1" dirty="0">
                <a:latin typeface="+mn-lt"/>
              </a:rPr>
              <a:t> Handling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0084-065F-D74B-AB9B-CD52B2FD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362269"/>
            <a:ext cx="11793894" cy="5042577"/>
          </a:xfrm>
        </p:spPr>
        <p:txBody>
          <a:bodyPr/>
          <a:lstStyle/>
          <a:p>
            <a:pPr marL="0" indent="12700">
              <a:buNone/>
            </a:pPr>
            <a:r>
              <a:rPr lang="en-GB" sz="4000" b="1" dirty="0"/>
              <a:t>When handling electronic evidence, it is important to ensure the following:</a:t>
            </a:r>
          </a:p>
          <a:p>
            <a:pPr marL="538163" indent="-538163"/>
            <a:r>
              <a:rPr lang="en-GB" sz="4000" b="1" dirty="0"/>
              <a:t>On site witnessing</a:t>
            </a:r>
          </a:p>
          <a:p>
            <a:pPr marL="538163" indent="-538163"/>
            <a:r>
              <a:rPr lang="en-GB" sz="4000" b="1" dirty="0"/>
              <a:t>Data integrity</a:t>
            </a:r>
          </a:p>
          <a:p>
            <a:pPr marL="538163" indent="-538163"/>
            <a:r>
              <a:rPr lang="en-GB" sz="4000" b="1" dirty="0"/>
              <a:t>Audit trail</a:t>
            </a:r>
          </a:p>
          <a:p>
            <a:pPr marL="538163" indent="-538163"/>
            <a:r>
              <a:rPr lang="en-GB" sz="4000" b="1" dirty="0"/>
              <a:t>Expert support</a:t>
            </a:r>
          </a:p>
          <a:p>
            <a:pPr marL="538163" indent="-538163"/>
            <a:r>
              <a:rPr lang="en-GB" sz="4000" b="1" dirty="0"/>
              <a:t>Training</a:t>
            </a:r>
          </a:p>
          <a:p>
            <a:pPr marL="538163" indent="-538163"/>
            <a:r>
              <a:rPr lang="en-GB" sz="4000" b="1" dirty="0"/>
              <a:t>Legality and adherence to ACPO principles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44FA6-C8B7-8D49-BE0B-9867CA562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531" y="2783674"/>
            <a:ext cx="2960620" cy="28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GB" dirty="0"/>
            </a:br>
            <a:r>
              <a:rPr lang="en-GB" b="1" dirty="0">
                <a:latin typeface="+mn-lt"/>
              </a:rPr>
              <a:t>The Role of the Expert Witness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b="1" dirty="0"/>
              <a:t>To explain complex issues </a:t>
            </a:r>
          </a:p>
          <a:p>
            <a:pPr eaLnBrk="1" hangingPunct="1"/>
            <a:r>
              <a:rPr lang="en-GB" sz="4000" b="1" dirty="0"/>
              <a:t>To assist the court</a:t>
            </a:r>
          </a:p>
          <a:p>
            <a:pPr eaLnBrk="1" hangingPunct="1"/>
            <a:r>
              <a:rPr lang="en-GB" sz="4000" b="1" dirty="0"/>
              <a:t>To give fair and unbiased evidence </a:t>
            </a:r>
          </a:p>
          <a:p>
            <a:pPr eaLnBrk="1" hangingPunct="1"/>
            <a:r>
              <a:rPr lang="en-GB" sz="4000" b="1" dirty="0"/>
              <a:t>To establish those issues in dispute </a:t>
            </a:r>
          </a:p>
          <a:p>
            <a:pPr eaLnBrk="1" hangingPunct="1"/>
            <a:r>
              <a:rPr lang="en-GB" sz="4000" b="1" dirty="0"/>
              <a:t>To base opinion on fact </a:t>
            </a:r>
          </a:p>
        </p:txBody>
      </p:sp>
    </p:spTree>
    <p:extLst>
      <p:ext uri="{BB962C8B-B14F-4D97-AF65-F5344CB8AC3E}">
        <p14:creationId xmlns:p14="http://schemas.microsoft.com/office/powerpoint/2010/main" val="32879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latin typeface="+mn-lt"/>
              </a:rPr>
              <a:t>Instructing an Expert  Witness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b="1" dirty="0"/>
              <a:t>Can you understand them </a:t>
            </a:r>
          </a:p>
          <a:p>
            <a:pPr eaLnBrk="1" hangingPunct="1"/>
            <a:r>
              <a:rPr lang="en-GB" sz="4400" b="1" dirty="0"/>
              <a:t>Will the court understand them </a:t>
            </a:r>
          </a:p>
          <a:p>
            <a:pPr eaLnBrk="1" hangingPunct="1"/>
            <a:r>
              <a:rPr lang="en-GB" sz="4400" b="1" dirty="0"/>
              <a:t>Define issues to be covered </a:t>
            </a:r>
          </a:p>
          <a:p>
            <a:pPr eaLnBrk="1" hangingPunct="1"/>
            <a:r>
              <a:rPr lang="en-GB" sz="4400" b="1" dirty="0"/>
              <a:t>Understand what they are unable to do </a:t>
            </a:r>
          </a:p>
        </p:txBody>
      </p:sp>
    </p:spTree>
    <p:extLst>
      <p:ext uri="{BB962C8B-B14F-4D97-AF65-F5344CB8AC3E}">
        <p14:creationId xmlns:p14="http://schemas.microsoft.com/office/powerpoint/2010/main" val="15649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4431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Prosecutors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007"/>
            <a:ext cx="8229600" cy="4525963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50000"/>
              </a:lnSpc>
            </a:pPr>
            <a:r>
              <a:rPr lang="en-GB" altLang="en-US" b="1" dirty="0"/>
              <a:t>Prepare the case thoroughly</a:t>
            </a:r>
          </a:p>
          <a:p>
            <a:pPr indent="0">
              <a:lnSpc>
                <a:spcPct val="150000"/>
              </a:lnSpc>
            </a:pPr>
            <a:r>
              <a:rPr lang="en-GB" altLang="en-US" b="1" dirty="0"/>
              <a:t>Regular case conferences with police</a:t>
            </a:r>
          </a:p>
          <a:p>
            <a:pPr indent="0">
              <a:lnSpc>
                <a:spcPct val="150000"/>
              </a:lnSpc>
            </a:pPr>
            <a:r>
              <a:rPr lang="en-GB" altLang="en-US" b="1" dirty="0"/>
              <a:t>Advice on evidence gathered</a:t>
            </a:r>
          </a:p>
          <a:p>
            <a:pPr indent="0">
              <a:lnSpc>
                <a:spcPct val="150000"/>
              </a:lnSpc>
            </a:pPr>
            <a:r>
              <a:rPr lang="en-GB" altLang="en-US" b="1" dirty="0"/>
              <a:t>Decision to charge</a:t>
            </a:r>
          </a:p>
          <a:p>
            <a:pPr indent="0">
              <a:lnSpc>
                <a:spcPct val="150000"/>
              </a:lnSpc>
            </a:pPr>
            <a:r>
              <a:rPr lang="en-GB" altLang="en-US" b="1" dirty="0"/>
              <a:t>Preparation of case papers</a:t>
            </a:r>
          </a:p>
          <a:p>
            <a:pPr>
              <a:lnSpc>
                <a:spcPct val="90000"/>
              </a:lnSpc>
            </a:pPr>
            <a:endParaRPr lang="en-GB" altLang="en-US" b="1" dirty="0"/>
          </a:p>
          <a:p>
            <a:pPr>
              <a:lnSpc>
                <a:spcPct val="90000"/>
              </a:lnSpc>
            </a:pPr>
            <a:endParaRPr lang="en-GB" altLang="en-US" b="1" dirty="0"/>
          </a:p>
          <a:p>
            <a:pPr>
              <a:buNone/>
            </a:pP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38112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40E3-081F-6D4C-BD2C-46C3FAD4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9" y="453153"/>
            <a:ext cx="11115091" cy="1470897"/>
          </a:xfrm>
        </p:spPr>
        <p:txBody>
          <a:bodyPr/>
          <a:lstStyle/>
          <a:p>
            <a:r>
              <a:rPr lang="en-GB" sz="5400" b="1" dirty="0">
                <a:latin typeface="Arial" pitchFamily="34" charset="0"/>
                <a:cs typeface="Arial" pitchFamily="34" charset="0"/>
              </a:rPr>
              <a:t>Electronic Evidence  in Criminal Trials</a:t>
            </a:r>
            <a:br>
              <a:rPr lang="en-GB" b="1" dirty="0">
                <a:latin typeface="Arial" pitchFamily="34" charset="0"/>
                <a:cs typeface="Arial" pitchFamily="34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4F95-D312-3446-95F2-3D9B33E10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602222"/>
            <a:ext cx="11532636" cy="5003851"/>
          </a:xfrm>
        </p:spPr>
        <p:txBody>
          <a:bodyPr/>
          <a:lstStyle/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r>
              <a:rPr lang="en-GB" sz="4800" b="1" dirty="0"/>
              <a:t>Must be: </a:t>
            </a:r>
          </a:p>
          <a:p>
            <a:r>
              <a:rPr lang="en-GB" sz="4800" b="1" dirty="0"/>
              <a:t> Authentic</a:t>
            </a:r>
          </a:p>
          <a:p>
            <a:r>
              <a:rPr lang="en-GB" sz="4800" b="1" dirty="0"/>
              <a:t>Accurate</a:t>
            </a:r>
          </a:p>
          <a:p>
            <a:r>
              <a:rPr lang="en-GB" sz="4800" b="1" dirty="0"/>
              <a:t>Admissible</a:t>
            </a:r>
          </a:p>
          <a:p>
            <a:r>
              <a:rPr lang="en-GB" sz="4800" b="1" dirty="0"/>
              <a:t>Complete</a:t>
            </a:r>
          </a:p>
          <a:p>
            <a:endParaRPr lang="en-GB" dirty="0"/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7270D1B-F92A-9D4A-83B3-CCBFCAD5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527" y="2343502"/>
            <a:ext cx="6019331" cy="4514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+mn-lt"/>
              </a:rPr>
              <a:t>Disclosure to the Defence </a:t>
            </a:r>
            <a:endParaRPr lang="en-US" altLang="en-US" dirty="0">
              <a:latin typeface="+mn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/>
              <a:t>Prosecutors should be fair, independent and objective</a:t>
            </a:r>
          </a:p>
          <a:p>
            <a:r>
              <a:rPr lang="en-GB" altLang="en-US" b="1" dirty="0"/>
              <a:t>Absolute duty of fairness e.g. disclosing previous convictions of prosecution witnesses</a:t>
            </a:r>
          </a:p>
          <a:p>
            <a:r>
              <a:rPr lang="en-GB" altLang="en-US" b="1" dirty="0"/>
              <a:t>Prosecutors should disclose to the defence anything that undermine the prosecution case and/or assists the defence </a:t>
            </a:r>
          </a:p>
          <a:p>
            <a:endParaRPr lang="en-GB" altLang="en-US" b="1" dirty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9097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16338</TotalTime>
  <Words>379</Words>
  <Application>Microsoft Macintosh PowerPoint</Application>
  <PresentationFormat>Widescreen</PresentationFormat>
  <Paragraphs>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Zyber Global Centre https://zyberglobal.com office@zyberglobal.com   @Esther_George</vt:lpstr>
      <vt:lpstr>My Background</vt:lpstr>
      <vt:lpstr>What the session will cover </vt:lpstr>
      <vt:lpstr>Seizing and Handling</vt:lpstr>
      <vt:lpstr> The Role of the Expert Witness </vt:lpstr>
      <vt:lpstr>Instructing an Expert  Witness</vt:lpstr>
      <vt:lpstr>Prosecutors </vt:lpstr>
      <vt:lpstr>Electronic Evidence  in Criminal Trials </vt:lpstr>
      <vt:lpstr>Disclosure to the Defence </vt:lpstr>
      <vt:lpstr>Disclosure to the Defence </vt:lpstr>
      <vt:lpstr>Case Presentation</vt:lpstr>
      <vt:lpstr>QUESTIONS?</vt:lpstr>
      <vt:lpstr>        Zyber Global Centre  Thank you for listening  https://zyberglobal.com office@zyberglobal.com @Esther_George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Esther George</dc:creator>
  <cp:lastModifiedBy>Esther George</cp:lastModifiedBy>
  <cp:revision>78</cp:revision>
  <dcterms:created xsi:type="dcterms:W3CDTF">2021-03-17T16:37:00Z</dcterms:created>
  <dcterms:modified xsi:type="dcterms:W3CDTF">2021-08-03T18:03:17Z</dcterms:modified>
</cp:coreProperties>
</file>